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4"/>
  </p:notesMasterIdLst>
  <p:handoutMasterIdLst>
    <p:handoutMasterId r:id="rId275"/>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948"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949"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50" r:id="rId173"/>
    <p:sldId id="920" r:id="rId174"/>
    <p:sldId id="921" r:id="rId175"/>
    <p:sldId id="922" r:id="rId176"/>
    <p:sldId id="697" r:id="rId177"/>
    <p:sldId id="791" r:id="rId178"/>
    <p:sldId id="627" r:id="rId179"/>
    <p:sldId id="629" r:id="rId180"/>
    <p:sldId id="631" r:id="rId181"/>
    <p:sldId id="649" r:id="rId182"/>
    <p:sldId id="591" r:id="rId183"/>
    <p:sldId id="650" r:id="rId184"/>
    <p:sldId id="632" r:id="rId185"/>
    <p:sldId id="671" r:id="rId186"/>
    <p:sldId id="633" r:id="rId187"/>
    <p:sldId id="792" r:id="rId188"/>
    <p:sldId id="641" r:id="rId189"/>
    <p:sldId id="672" r:id="rId190"/>
    <p:sldId id="642" r:id="rId191"/>
    <p:sldId id="673" r:id="rId192"/>
    <p:sldId id="943" r:id="rId193"/>
    <p:sldId id="924" r:id="rId194"/>
    <p:sldId id="927" r:id="rId195"/>
    <p:sldId id="940" r:id="rId196"/>
    <p:sldId id="937" r:id="rId197"/>
    <p:sldId id="938" r:id="rId198"/>
    <p:sldId id="939" r:id="rId199"/>
    <p:sldId id="925" r:id="rId200"/>
    <p:sldId id="944" r:id="rId201"/>
    <p:sldId id="945" r:id="rId202"/>
    <p:sldId id="946" r:id="rId203"/>
    <p:sldId id="929" r:id="rId204"/>
    <p:sldId id="930" r:id="rId205"/>
    <p:sldId id="931" r:id="rId206"/>
    <p:sldId id="926" r:id="rId207"/>
    <p:sldId id="923" r:id="rId208"/>
    <p:sldId id="942" r:id="rId209"/>
    <p:sldId id="951" r:id="rId210"/>
    <p:sldId id="643" r:id="rId211"/>
    <p:sldId id="676" r:id="rId212"/>
    <p:sldId id="677" r:id="rId213"/>
    <p:sldId id="678" r:id="rId214"/>
    <p:sldId id="688" r:id="rId215"/>
    <p:sldId id="681" r:id="rId216"/>
    <p:sldId id="794" r:id="rId217"/>
    <p:sldId id="795" r:id="rId218"/>
    <p:sldId id="644" r:id="rId219"/>
    <p:sldId id="645" r:id="rId220"/>
    <p:sldId id="647" r:id="rId221"/>
    <p:sldId id="657" r:id="rId222"/>
    <p:sldId id="656" r:id="rId223"/>
    <p:sldId id="658" r:id="rId224"/>
    <p:sldId id="659" r:id="rId225"/>
    <p:sldId id="660" r:id="rId226"/>
    <p:sldId id="665" r:id="rId227"/>
    <p:sldId id="666" r:id="rId228"/>
    <p:sldId id="667" r:id="rId229"/>
    <p:sldId id="679" r:id="rId230"/>
    <p:sldId id="803" r:id="rId231"/>
    <p:sldId id="680" r:id="rId232"/>
    <p:sldId id="668" r:id="rId233"/>
    <p:sldId id="669" r:id="rId234"/>
    <p:sldId id="670" r:id="rId235"/>
    <p:sldId id="797" r:id="rId236"/>
    <p:sldId id="798" r:id="rId237"/>
    <p:sldId id="879" r:id="rId238"/>
    <p:sldId id="799" r:id="rId239"/>
    <p:sldId id="800" r:id="rId240"/>
    <p:sldId id="693" r:id="rId241"/>
    <p:sldId id="694" r:id="rId242"/>
    <p:sldId id="805" r:id="rId243"/>
    <p:sldId id="707" r:id="rId244"/>
    <p:sldId id="776" r:id="rId245"/>
    <p:sldId id="775" r:id="rId246"/>
    <p:sldId id="804" r:id="rId247"/>
    <p:sldId id="708" r:id="rId248"/>
    <p:sldId id="711" r:id="rId249"/>
    <p:sldId id="773" r:id="rId250"/>
    <p:sldId id="774" r:id="rId251"/>
    <p:sldId id="606" r:id="rId252"/>
    <p:sldId id="700" r:id="rId253"/>
    <p:sldId id="702" r:id="rId254"/>
    <p:sldId id="701" r:id="rId255"/>
    <p:sldId id="704" r:id="rId256"/>
    <p:sldId id="703" r:id="rId257"/>
    <p:sldId id="952" r:id="rId258"/>
    <p:sldId id="756" r:id="rId259"/>
    <p:sldId id="757" r:id="rId260"/>
    <p:sldId id="758" r:id="rId261"/>
    <p:sldId id="661" r:id="rId262"/>
    <p:sldId id="662" r:id="rId263"/>
    <p:sldId id="663" r:id="rId264"/>
    <p:sldId id="790" r:id="rId265"/>
    <p:sldId id="698" r:id="rId266"/>
    <p:sldId id="699" r:id="rId267"/>
    <p:sldId id="648" r:id="rId268"/>
    <p:sldId id="793" r:id="rId269"/>
    <p:sldId id="778" r:id="rId270"/>
    <p:sldId id="801" r:id="rId271"/>
    <p:sldId id="953" r:id="rId272"/>
    <p:sldId id="954" r:id="rId273"/>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Lst>
        </p14:section>
        <p14:section name="Part 3: Microservice in Production" id="{4A89BD0D-5792-684C-ABDB-64D34266C5A7}">
          <p14:sldIdLst>
            <p14:sldId id="951"/>
            <p14:sldId id="643"/>
            <p14:sldId id="676"/>
            <p14:sldId id="677"/>
            <p14:sldId id="678"/>
            <p14:sldId id="688"/>
            <p14:sldId id="681"/>
            <p14:sldId id="794"/>
            <p14:sldId id="795"/>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790"/>
            <p14:sldId id="698"/>
            <p14:sldId id="699"/>
            <p14:sldId id="648"/>
            <p14:sldId id="793"/>
            <p14:sldId id="778"/>
            <p14:sldId id="801"/>
            <p14:sldId id="953"/>
            <p14:sldId id="9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63" autoAdjust="0"/>
    <p:restoredTop sz="94984" autoAdjust="0"/>
  </p:normalViewPr>
  <p:slideViewPr>
    <p:cSldViewPr>
      <p:cViewPr varScale="1">
        <p:scale>
          <a:sx n="99" d="100"/>
          <a:sy n="99" d="100"/>
        </p:scale>
        <p:origin x="1888" y="17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handoutMaster" Target="handoutMasters/handout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AE0E4827-3FB0-4323-9BF0-25C002D92369}" type="presOf" srcId="{7102AA6E-0B71-43EC-A6BD-0C12D18AE0F3}" destId="{4EE26DEB-3716-4AE5-985E-3813FF83D194}" srcOrd="0" destOrd="0" presId="urn:microsoft.com/office/officeart/2008/layout/LinedLi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7B1980D-E2B6-41B8-9744-9B8D0D3F63A6}" type="presOf" srcId="{D135D6C8-DEB3-7F49-86BD-3055C14E5AF7}" destId="{346C7287-0983-244C-A1FF-6B233D0B5826}" srcOrd="0" destOrd="0" presId="urn:microsoft.com/office/officeart/2005/8/layout/hProcess9"/>
    <dgm:cxn modelId="{F30B781B-BA49-2840-813D-8A529098402A}" srcId="{D135D6C8-DEB3-7F49-86BD-3055C14E5AF7}" destId="{213A1F5C-111E-F247-9CBE-11D4828E92AE}" srcOrd="2" destOrd="0" parTransId="{51725019-A4D4-C24C-8B80-E5B176F8B6DB}" sibTransId="{4918FA99-F5B9-B340-90ED-8261DC3F0C02}"/>
    <dgm:cxn modelId="{33E2D443-D170-44CF-95A3-CEE270F66979}" type="presOf" srcId="{5990911E-DD37-3C4C-A98C-0E244CEC72F3}" destId="{6BA6CD50-0BFF-AC4D-B9E0-92374516F637}" srcOrd="0" destOrd="0" presId="urn:microsoft.com/office/officeart/2005/8/layout/hProcess9"/>
    <dgm:cxn modelId="{E906806C-0827-4F61-AD5E-EF0B90ABBF43}" type="presOf" srcId="{213A1F5C-111E-F247-9CBE-11D4828E92AE}" destId="{1F39BB52-28E6-424B-B4F9-84F7B11E1B07}"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5B04C8A7-1657-409D-93C7-CF8928535242}" type="presOf" srcId="{ABFE63E5-FFC7-AC40-A18D-FBDF904DD740}" destId="{2CBEFE2E-E9AC-2C4E-8AF5-16999BB3772A}"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CFCCF04-EFA5-43C5-8A1F-B3AD558E3717}" type="presOf" srcId="{5027B820-CD8A-4FC3-B296-77B829A9E14B}" destId="{87EB0435-EF1C-4A79-ABF9-BC81EC2A59F6}" srcOrd="0" destOrd="0" presId="urn:microsoft.com/office/officeart/2008/layout/LinedList"/>
    <dgm:cxn modelId="{A2D8410A-F650-4F78-B09B-68A2602316BE}" type="presOf" srcId="{BA2F1DFA-D74B-4A41-B851-4A4C19DC4BFF}" destId="{E3462E1D-13F2-4232-82AC-ED5983C15C62}" srcOrd="0" destOrd="0" presId="urn:microsoft.com/office/officeart/2008/layout/LinedList"/>
    <dgm:cxn modelId="{B183DB19-81A3-45CE-A877-93DDFAA14E20}" type="presOf" srcId="{B7DF1F10-313F-4AEB-9978-E1868BB3C164}" destId="{796850DB-B99E-48E3-8CA6-2D915E61AC7A}" srcOrd="0" destOrd="0" presId="urn:microsoft.com/office/officeart/2008/layout/LinedList"/>
    <dgm:cxn modelId="{60A73848-2906-4E67-81C4-F3525E63DDC3}" type="presOf" srcId="{758DFBA5-F6B5-45C4-844D-7FCC1576AFDD}" destId="{95280CA4-4F7D-4C7F-92E1-597E62D9FD54}"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52FE54DA-72D3-4FC3-8925-7C55C1F613AB}" type="presOf" srcId="{75EA52C0-B5DD-4725-9D5D-B62BD728E788}" destId="{77620F58-055C-4807-9E43-825C608B2710}" srcOrd="0" destOrd="0" presId="urn:microsoft.com/office/officeart/2008/layout/LinedList"/>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pt>
  </dgm:ptLst>
  <dgm:cxnLst>
    <dgm:cxn modelId="{0C0E7206-71DD-4690-B628-C0B0C68CD6AA}" type="presOf" srcId="{35B47561-4F0A-4145-8822-E777F891A21C}" destId="{069A151A-847F-4CBB-BA37-E27F3A17C1A2}" srcOrd="0" destOrd="0" presId="urn:microsoft.com/office/officeart/2005/8/layout/default"/>
    <dgm:cxn modelId="{2F2BB51D-7911-4A23-819E-309A01EDEFB1}" type="presOf" srcId="{F17AD013-32A9-4830-9347-98A31F39D272}" destId="{47A3043B-6041-4313-A292-ECF9DC0EAE4A}"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831AA9BC-6414-4633-9509-A643E0065970}" srcId="{10331FCF-47B4-4296-8884-E2D6652345E1}" destId="{F17AD013-32A9-4830-9347-98A31F39D272}" srcOrd="0" destOrd="0" parTransId="{546DADCF-0267-4798-89E0-34F2C97B6858}" sibTransId="{A993DC53-B8BC-4ECF-B6B3-1D832CBD82E0}"/>
    <dgm:cxn modelId="{39FC31C6-1C59-4339-82EF-076C0BFB533E}" srcId="{10331FCF-47B4-4296-8884-E2D6652345E1}" destId="{35B47561-4F0A-4145-8822-E777F891A21C}" srcOrd="1" destOrd="0" parTransId="{40FA9114-91B9-4C0D-AA81-75DF2794FE66}" sibTransId="{2230A462-9819-4F6C-AA5C-CBE386D0EF3C}"/>
    <dgm:cxn modelId="{1846E5CE-A41C-49AF-8AF3-CCB337601B73}" type="presOf" srcId="{0BC8EF44-151C-49E2-8C7D-EF079E73C7F7}" destId="{D167AEE4-A86D-48F6-8170-E02BA0DB8CD2}"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3" Type="http://schemas.openxmlformats.org/officeDocument/2006/relationships/hyperlink" Target="https://github.com/shekhar2010us/microservices_kubernetes_docker" TargetMode="External"/><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productcatalogue"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stockmanager" TargetMode="External"/><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shopfront" TargetMode="External"/><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3" Type="http://schemas.openxmlformats.org/officeDocument/2006/relationships/hyperlink" Target="https://docs.microsoft.com/en-us/azure/aks/kubernetes-dashboard" TargetMode="External"/><Relationship Id="rId2" Type="http://schemas.openxmlformats.org/officeDocument/2006/relationships/slide" Target="../slides/slide217.xml"/><Relationship Id="rId1" Type="http://schemas.openxmlformats.org/officeDocument/2006/relationships/notesMaster" Target="../notesMasters/notesMaster1.xml"/><Relationship Id="rId4" Type="http://schemas.openxmlformats.org/officeDocument/2006/relationships/hyperlink" Target="https://docs.microsoft.com/en-us/azure/container-service/kubernetes/container-service-kubernetes-ui" TargetMode="Externa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5.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27.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28.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28.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29.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4.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36.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37.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37.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8.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9.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46.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47.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0.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2.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1.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4.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67.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68.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69.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69.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70.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a:t>
            </a:r>
            <a:endParaRPr lang="en-US" sz="1200" dirty="0">
              <a:latin typeface="+mn-lt"/>
            </a:endParaRPr>
          </a:p>
          <a:p>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https://github.com/shekhar2010us/microservices_kubernetes_docker/tree/master/productcatalogue</a:t>
            </a:r>
            <a:endParaRPr lang="en-US" sz="1200" dirty="0">
              <a:latin typeface="+mn-lt"/>
            </a:endParaRPr>
          </a:p>
          <a:p>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a:latin typeface="+mn-lt"/>
                <a:hlinkClick r:id="rId3"/>
              </a:rPr>
              <a:t>https://github.com/shekhar2010us/microservices_kubernetes_docker/tree/master/stockmanager</a:t>
            </a:r>
            <a:endParaRPr lang="en-US" sz="1200" dirty="0">
              <a:latin typeface="+mn-lt"/>
            </a:endParaRPr>
          </a:p>
          <a:p>
            <a:endParaRPr lang="en-US" sz="1100" dirty="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https://github.com/shekhar2010us/microservices_kubernetes_docker/tree/master/shopfront</a:t>
            </a:r>
            <a:endParaRPr lang="en-US" sz="1200" dirty="0">
              <a:latin typeface="+mn-lt"/>
            </a:endParaRPr>
          </a:p>
          <a:p>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968815"/>
            <a:ext cx="6198079" cy="3605841"/>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https://docs.microsoft.com/en-us/azure/aks/kubernetes-dashboard</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(old)</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Note:</a:t>
            </a:r>
            <a:r>
              <a:rPr lang="en-US" baseline="0" dirty="0">
                <a:solidFill>
                  <a:schemeClr val="dk1"/>
                </a:solidFill>
                <a:latin typeface="+mn-lt"/>
                <a:ea typeface="Calibri"/>
                <a:cs typeface="Calibri"/>
                <a:sym typeface="Calibri"/>
              </a:rPr>
              <a:t> This exercise will not work in Azure in-browser cloud terminal</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hlinkClick r:id="rId4"/>
              </a:rPr>
              <a:t>https://docs.microsoft.com/en-us/azure/container-service/kubernetes/container-service-kubernetes-ui</a:t>
            </a: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55259883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79041"/>
            <a:ext cx="6028519"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796283"/>
            <a:ext cx="6188927" cy="4347717"/>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kubernetes_setup.md"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5.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kubernetes/examples/blob/master/staging/simple-nginx.md"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8.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md" TargetMode="External"/><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md"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5.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3.xml"/><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4.xml"/><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4.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6.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2.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1.xml"/><Relationship Id="rId1" Type="http://schemas.openxmlformats.org/officeDocument/2006/relationships/slideLayout" Target="../slideLayouts/slideLayout14.xml"/></Relationships>
</file>

<file path=ppt/slides/_rels/slide26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2.xml"/><Relationship Id="rId1" Type="http://schemas.openxmlformats.org/officeDocument/2006/relationships/slideLayout" Target="../slideLayouts/slideLayout14.xml"/></Relationships>
</file>

<file path=ppt/slides/_rels/slide26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3.xml"/><Relationship Id="rId1" Type="http://schemas.openxmlformats.org/officeDocument/2006/relationships/slideLayout" Target="../slideLayouts/slideLayout14.xml"/></Relationships>
</file>

<file path=ppt/slides/_rels/slide2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0.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1.xml"/><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72.xml"/><Relationship Id="rId1" Type="http://schemas.openxmlformats.org/officeDocument/2006/relationships/slideLayout" Target="../slideLayouts/slideLayout12.xml"/><Relationship Id="rId5" Type="http://schemas.openxmlformats.org/officeDocument/2006/relationships/image" Target="../media/image176.jpeg"/><Relationship Id="rId4" Type="http://schemas.openxmlformats.org/officeDocument/2006/relationships/image" Target="../media/image17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1.1-monolithic_java_project.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monolithic_dock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src_code/microservices_monolithic_dock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Microservices</a:t>
            </a:r>
            <a:br>
              <a:rPr lang="en-US" dirty="0"/>
            </a:br>
            <a:r>
              <a:rPr lang="en-US" dirty="0"/>
              <a:t>Engineering 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Foundation</a:t>
            </a:r>
            <a:br>
              <a:rPr lang="en-US"/>
            </a:br>
            <a:r>
              <a:rPr lang="en-US"/>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Notes</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diving into Microservices, let’s go through few aspects of DevOps.</a:t>
            </a:r>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(Not Needed)</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r>
                <a:rPr lang="en-US" sz="2800" b="1" dirty="0">
                  <a:solidFill>
                    <a:srgbClr val="7F7F7F"/>
                  </a:solidFill>
                  <a:latin typeface="Calibri"/>
                  <a:ea typeface="Calibri"/>
                  <a:cs typeface="Calibri"/>
                  <a:sym typeface="Calibri"/>
                </a:rPr>
                <a:t>CLASSROOM WORK (Not Needed)</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AWS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r>
                <a:rPr lang="en-US" sz="2800" b="1" dirty="0">
                  <a:solidFill>
                    <a:srgbClr val="7F7F7F"/>
                  </a:solidFill>
                  <a:latin typeface="Calibri"/>
                  <a:ea typeface="Calibri"/>
                  <a:cs typeface="Calibri"/>
                  <a:sym typeface="Calibri"/>
                </a:rPr>
                <a:t>CLASSROOM WORK (Not Needed)</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r>
              <a:rPr lang="en-US" sz="2800" b="1" dirty="0">
                <a:solidFill>
                  <a:srgbClr val="7F7F7F"/>
                </a:solidFill>
                <a:latin typeface="Calibri"/>
                <a:ea typeface="Calibri"/>
                <a:cs typeface="Calibri"/>
                <a:sym typeface="Calibri"/>
              </a:rPr>
              <a:t>CLASSROOM WORK (Not Needed)</a:t>
            </a: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lstStyle/>
          <a:p>
            <a:pPr algn="ctr"/>
            <a:r>
              <a:rPr lang="en-US" dirty="0"/>
              <a:t>Multi-Node Kubernetes Installation</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514350" indent="-514350">
              <a:buFont typeface="+mj-lt"/>
              <a:buAutoNum type="arabicPeriod"/>
            </a:pPr>
            <a:r>
              <a:rPr lang="en-US" sz="2800" dirty="0"/>
              <a:t>Join other nodes as master or worker</a:t>
            </a:r>
          </a:p>
          <a:p>
            <a:pPr marL="0" indent="0">
              <a:buNone/>
            </a:pPr>
            <a:endParaRPr lang="en-US" dirty="0"/>
          </a:p>
          <a:p>
            <a:pPr marL="0" indent="0">
              <a:buNone/>
            </a:pPr>
            <a:r>
              <a:rPr lang="en-US" sz="1900" dirty="0">
                <a:solidFill>
                  <a:srgbClr val="0070C0"/>
                </a:solidFill>
                <a:hlinkClick r:id="rId3"/>
              </a:rPr>
              <a:t>https://github.com/shekhar2010us/microservices_kubernetes_docker/blob/master/kubernetes_setup.md</a:t>
            </a:r>
            <a:endParaRPr lang="en-US" sz="19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102   75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77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Multi-node Kubernetes Setup in AWS VMs</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 (Continued)</a:t>
            </a:r>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etc.”</a:t>
            </a:r>
          </a:p>
        </p:txBody>
      </p:sp>
    </p:spTree>
    <p:extLst>
      <p:ext uri="{BB962C8B-B14F-4D97-AF65-F5344CB8AC3E}">
        <p14:creationId xmlns:p14="http://schemas.microsoft.com/office/powerpoint/2010/main" val="295707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342900" indent="-342900">
              <a:buAutoNum type="arabicPeriod"/>
            </a:pPr>
            <a:r>
              <a:rPr lang="en-US" sz="1800" b="0" dirty="0"/>
              <a:t>Connect to Kubernetes cluster</a:t>
            </a:r>
          </a:p>
          <a:p>
            <a:pPr marL="342900" indent="-342900">
              <a:buAutoNum type="arabicPeriod"/>
            </a:pPr>
            <a:r>
              <a:rPr lang="en-US" sz="1800" b="0" dirty="0"/>
              <a:t>Standup app on cluster</a:t>
            </a:r>
          </a:p>
          <a:p>
            <a:pPr marL="342900" indent="-342900">
              <a:buAutoNum type="arabicPeriod"/>
            </a:pPr>
            <a:r>
              <a:rPr lang="en-US" sz="1800" b="0" dirty="0"/>
              <a:t>Delete app from cluster</a:t>
            </a:r>
          </a:p>
          <a:p>
            <a:pPr marL="342900" indent="-342900">
              <a:buAutoNum type="arabicPeriod"/>
            </a:pPr>
            <a:endParaRPr lang="en-US" sz="1800" b="0" dirty="0"/>
          </a:p>
          <a:p>
            <a:pPr marL="0" indent="0">
              <a:buNone/>
            </a:pPr>
            <a:r>
              <a:rPr lang="en-US" sz="1800" b="0" dirty="0"/>
              <a:t>Old Link (may not work)</a:t>
            </a:r>
          </a:p>
          <a:p>
            <a:pPr marL="0" indent="0">
              <a:buNone/>
            </a:pPr>
            <a:r>
              <a:rPr lang="en-US" sz="1800" dirty="0">
                <a:hlinkClick r:id="rId3"/>
              </a:rPr>
              <a:t>https://github.com/kubernetes/kubernetes/blob/master/examples/simple-nginx.md</a:t>
            </a:r>
            <a:endParaRPr lang="en-US" sz="1800" dirty="0"/>
          </a:p>
          <a:p>
            <a:pPr marL="0" indent="0">
              <a:buNone/>
            </a:pPr>
            <a:endParaRPr lang="en-US" sz="1800" b="0" dirty="0"/>
          </a:p>
          <a:p>
            <a:pPr marL="0" indent="0">
              <a:buNone/>
            </a:pPr>
            <a:r>
              <a:rPr lang="en-US" sz="1800" b="0" dirty="0"/>
              <a:t>New Link</a:t>
            </a:r>
            <a:endParaRPr lang="en-US" sz="1800" dirty="0">
              <a:hlinkClick r:id="rId4"/>
            </a:endParaRPr>
          </a:p>
          <a:p>
            <a:pPr marL="0" indent="0">
              <a:buNone/>
            </a:pPr>
            <a:r>
              <a:rPr lang="en-US" sz="1800" dirty="0">
                <a:hlinkClick r:id="rId4"/>
              </a:rPr>
              <a:t>https://github.com/kubernetes/examples/blob/master/staging/simple-nginx.md</a:t>
            </a:r>
            <a:endParaRPr lang="en-US" sz="1800" dirty="0"/>
          </a:p>
          <a:p>
            <a:pPr marL="0" indent="0">
              <a:buNone/>
            </a:pPr>
            <a:endParaRPr lang="en-US" sz="1800" b="0" dirty="0"/>
          </a:p>
          <a:p>
            <a:pPr marL="0" indent="0">
              <a:buNone/>
            </a:pPr>
            <a:endParaRPr lang="en-US" dirty="0"/>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Kubelet</a:t>
            </a:r>
            <a:r>
              <a:rPr lang="en-US" sz="2400" dirty="0"/>
              <a:t> - gets the configuration of a pod from the apiserver and ensures that the described containers are up and running.</a:t>
            </a:r>
          </a:p>
          <a:p>
            <a:pPr>
              <a:lnSpc>
                <a:spcPct val="100000"/>
              </a:lnSpc>
            </a:pPr>
            <a:r>
              <a:rPr lang="en-US" sz="2400" dirty="0" err="1"/>
              <a:t>Kube</a:t>
            </a:r>
            <a:r>
              <a:rPr lang="en-US" sz="240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Etcd</a:t>
            </a:r>
            <a:endParaRPr lang="en-US" sz="1800" b="1"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 (Continued)</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Controller 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a:t>Kubernetes</a:t>
            </a:r>
            <a:r>
              <a:rPr lang="fr-FR" sz="1800" dirty="0"/>
              <a:t> 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sz="2800" b="0" dirty="0"/>
          </a:p>
          <a:p>
            <a:pPr marL="0" indent="0">
              <a:buNone/>
            </a:pPr>
            <a:r>
              <a:rPr lang="en-US" sz="2800" b="0" dirty="0"/>
              <a:t>Kubernetes 101 </a:t>
            </a:r>
            <a:r>
              <a:rPr lang="en-US" sz="2800" dirty="0"/>
              <a:t>(Part 1 – run only the below section)</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https://github.com/gravitational/workshop/blob/master/k8s101.md</a:t>
            </a:r>
            <a:endParaRPr lang="en-US" b="0" dirty="0"/>
          </a:p>
          <a:p>
            <a:pPr marL="800100" lvl="1" indent="-342900">
              <a:buAutoNum type="arabicPeriod"/>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Executive leadership wants a roadmap, time to plan!</a:t>
            </a:r>
          </a:p>
        </p:txBody>
      </p:sp>
      <p:sp>
        <p:nvSpPr>
          <p:cNvPr id="3" name="Text Placeholder 2"/>
          <p:cNvSpPr>
            <a:spLocks noGrp="1"/>
          </p:cNvSpPr>
          <p:nvPr>
            <p:ph type="body" sz="quarter" idx="11"/>
          </p:nvPr>
        </p:nvSpPr>
        <p:spPr>
          <a:xfrm>
            <a:off x="457200" y="1828801"/>
            <a:ext cx="8401050" cy="4267200"/>
          </a:xfrm>
        </p:spPr>
        <p:txBody>
          <a:bodyPr/>
          <a:lstStyle/>
          <a:p>
            <a:r>
              <a:rPr lang="en-US" dirty="0"/>
              <a:t>Fly everyone to one location</a:t>
            </a:r>
          </a:p>
          <a:p>
            <a:r>
              <a:rPr lang="en-US" dirty="0"/>
              <a:t>Lock the team in a meeting room for 4-5 days</a:t>
            </a:r>
          </a:p>
          <a:p>
            <a:r>
              <a:rPr lang="en-US" dirty="0"/>
              <a:t>Size and plan user stories for the next 10, 15, or 20 weeks using scaled agile or another agile methodology</a:t>
            </a:r>
          </a:p>
          <a:p>
            <a:r>
              <a:rPr lang="en-US"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a:t>ontainer image version  </a:t>
            </a:r>
          </a:p>
          <a:p>
            <a:pPr lvl="2"/>
            <a:r>
              <a:rPr lang="en-US" sz="1400" dirty="0"/>
              <a:t>S</a:t>
            </a:r>
            <a:r>
              <a:rPr lang="en-US" sz="1400" b="0" dirty="0"/>
              <a:t>pecific ports</a:t>
            </a:r>
          </a:p>
          <a:p>
            <a:pPr lvl="2"/>
            <a:r>
              <a:rPr lang="en-US" sz="1400" b="0" dirty="0"/>
              <a:t>Etc.</a:t>
            </a:r>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sz="2800" b="0" dirty="0"/>
          </a:p>
          <a:p>
            <a:pPr marL="0" indent="0">
              <a:buNone/>
            </a:pPr>
            <a:r>
              <a:rPr lang="en-US" sz="2800" b="0" dirty="0"/>
              <a:t>Kubernetes 101 </a:t>
            </a:r>
            <a:r>
              <a:rPr lang="en-US" sz="2800" dirty="0"/>
              <a:t>(Part 2 – Run only below section)</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0" indent="0">
              <a:buNone/>
            </a:pPr>
            <a:r>
              <a:rPr lang="en-US" sz="2800" b="0" dirty="0">
                <a:hlinkClick r:id="rId3"/>
              </a:rPr>
              <a:t>https://github.com/gravitational/workshop/blob/master/k8s101.md</a:t>
            </a:r>
            <a:endParaRPr lang="en-US" sz="2800"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groups</a:t>
            </a:r>
          </a:p>
          <a:p>
            <a:pPr marL="0" indent="0">
              <a:buNone/>
            </a:pPr>
            <a:endParaRPr lang="en-US" sz="2800" dirty="0"/>
          </a:p>
          <a:p>
            <a:r>
              <a:rPr lang="en-US" sz="2800" dirty="0"/>
              <a:t>Manual 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a:t>Complication</a:t>
            </a:r>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a:t>With no mechanism to reduce complexity, the application grows more complex </a:t>
            </a:r>
          </a:p>
          <a:p>
            <a:pPr marL="463550" lvl="1" indent="-457200"/>
            <a:r>
              <a:rPr lang="en-US" dirty="0"/>
              <a:t>Add dependencies</a:t>
            </a:r>
          </a:p>
          <a:p>
            <a:pPr marL="463550" lvl="1" indent="-457200"/>
            <a:r>
              <a:rPr lang="en-US" dirty="0"/>
              <a:t>Add features</a:t>
            </a:r>
          </a:p>
          <a:p>
            <a:pPr marL="463550" lvl="1" indent="-457200"/>
            <a:r>
              <a:rPr lang="en-US" dirty="0"/>
              <a:t>Add Security</a:t>
            </a:r>
          </a:p>
          <a:p>
            <a:pPr marL="463550" lvl="1" indent="-457200"/>
            <a:r>
              <a:rPr lang="en-US"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510-1EA4-534A-B48F-2BC776E79486}"/>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productcatalogue</a:t>
            </a:r>
            <a:endParaRPr lang="en-US" dirty="0"/>
          </a:p>
        </p:txBody>
      </p:sp>
      <p:sp>
        <p:nvSpPr>
          <p:cNvPr id="4" name="Rectangle 3">
            <a:extLst>
              <a:ext uri="{FF2B5EF4-FFF2-40B4-BE49-F238E27FC236}">
                <a16:creationId xmlns:a16="http://schemas.microsoft.com/office/drawing/2014/main"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6E8A898-A38A-A14B-A27F-70AB882F0CB8}"/>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EDAA3A4-C258-954D-9D96-719DA08F3C5B}"/>
              </a:ext>
            </a:extLst>
          </p:cNvPr>
          <p:cNvSpPr>
            <a:spLocks noGrp="1"/>
          </p:cNvSpPr>
          <p:nvPr>
            <p:ph type="title"/>
          </p:nvPr>
        </p:nvSpPr>
        <p:spPr>
          <a:xfrm>
            <a:off x="381000" y="133529"/>
            <a:ext cx="8001000" cy="914400"/>
          </a:xfrm>
        </p:spPr>
        <p:txBody>
          <a:bodyPr>
            <a:noAutofit/>
          </a:bodyPr>
          <a:lstStyle/>
          <a:p>
            <a:r>
              <a:rPr lang="en-US" dirty="0"/>
              <a:t>Build Project and Docker Image - shopfront</a:t>
            </a:r>
          </a:p>
        </p:txBody>
      </p:sp>
    </p:spTree>
    <p:extLst>
      <p:ext uri="{BB962C8B-B14F-4D97-AF65-F5344CB8AC3E}">
        <p14:creationId xmlns:p14="http://schemas.microsoft.com/office/powerpoint/2010/main" val="2572303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015663"/>
          </a:xfrm>
          <a:prstGeom prst="rect">
            <a:avLst/>
          </a:prstGeom>
          <a:noFill/>
        </p:spPr>
        <p:txBody>
          <a:bodyPr wrap="square" rtlCol="0">
            <a:spAutoFit/>
          </a:bodyPr>
          <a:lstStyle/>
          <a:p>
            <a:r>
              <a:rPr lang="en-US" sz="2400" dirty="0">
                <a:latin typeface="+mn-lt"/>
                <a:hlinkClick r:id="rId3"/>
              </a:rPr>
              <a:t>https://github.com/shekhar2010us/microservices_kubernetes_docker/blob/master/setup.md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Converting Monolithic to Microservices - Java</a:t>
            </a:r>
          </a:p>
        </p:txBody>
      </p:sp>
      <p:sp>
        <p:nvSpPr>
          <p:cNvPr id="3" name="Content Placeholder 2"/>
          <p:cNvSpPr>
            <a:spLocks noGrp="1"/>
          </p:cNvSpPr>
          <p:nvPr>
            <p:ph idx="1"/>
          </p:nvPr>
        </p:nvSpPr>
        <p:spPr>
          <a:xfrm>
            <a:off x="628650" y="2128837"/>
            <a:ext cx="7886700" cy="4195763"/>
          </a:xfrm>
        </p:spPr>
        <p:txBody>
          <a:bodyPr>
            <a:normAutofit/>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Create a separate service for each piece</a:t>
            </a:r>
          </a:p>
          <a:p>
            <a:pPr marL="514350" indent="-514350">
              <a:buFont typeface="+mj-lt"/>
              <a:buAutoNum type="arabicPeriod"/>
            </a:pPr>
            <a:r>
              <a:rPr lang="en-US" sz="2000" b="0" dirty="0"/>
              <a:t>Take out data dependency from each other</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r>
              <a:rPr lang="en-US" sz="2000" dirty="0">
                <a:hlinkClick r:id="rId3"/>
              </a:rPr>
              <a:t>https://github.com/shekhar2010us/microservices_kubernetes_docker/blob/master/setup.md</a:t>
            </a: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err="1"/>
              <a:t>Wordpress</a:t>
            </a:r>
            <a:r>
              <a:rPr lang="en-US" dirty="0"/>
              <a:t>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Create persistent volume</a:t>
            </a:r>
          </a:p>
          <a:p>
            <a:pPr marL="514350" indent="-514350">
              <a:buFont typeface="+mj-lt"/>
              <a:buAutoNum type="arabicPeriod"/>
            </a:pPr>
            <a:r>
              <a:rPr lang="en-US" dirty="0"/>
              <a:t>Create secret for MySQL password</a:t>
            </a:r>
          </a:p>
          <a:p>
            <a:pPr marL="514350" indent="-514350">
              <a:buFont typeface="+mj-lt"/>
              <a:buAutoNum type="arabicPeriod"/>
            </a:pPr>
            <a:r>
              <a:rPr lang="en-US" dirty="0"/>
              <a:t>Launch </a:t>
            </a:r>
            <a:r>
              <a:rPr lang="en-US" dirty="0" err="1"/>
              <a:t>Wordpress</a:t>
            </a:r>
            <a:endParaRPr lang="en-US" dirty="0"/>
          </a:p>
          <a:p>
            <a:pPr marL="514350" indent="-514350">
              <a:buFont typeface="+mj-lt"/>
              <a:buAutoNum type="arabicPeriod"/>
            </a:pPr>
            <a:endParaRPr lang="en-US" dirty="0"/>
          </a:p>
        </p:txBody>
      </p:sp>
      <p:grpSp>
        <p:nvGrpSpPr>
          <p:cNvPr id="4" name="Shape 397"/>
          <p:cNvGrpSpPr/>
          <p:nvPr/>
        </p:nvGrpSpPr>
        <p:grpSpPr>
          <a:xfrm>
            <a:off x="914400" y="790903"/>
            <a:ext cx="5334000" cy="1066800"/>
            <a:chOff x="1219200" y="3000703"/>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0860866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Dashboard (optional)</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Azure Kubernetes Dashboard</a:t>
            </a:r>
          </a:p>
          <a:p>
            <a:pPr marL="342900" indent="-342900">
              <a:buAutoNum type="arabicPeriod"/>
            </a:pPr>
            <a:r>
              <a:rPr lang="en-US" sz="1800" dirty="0"/>
              <a:t>Tunnel to a local version of the </a:t>
            </a:r>
            <a:r>
              <a:rPr lang="en-US" sz="1800" dirty="0" err="1"/>
              <a:t>kubernetes</a:t>
            </a:r>
            <a:r>
              <a:rPr lang="en-US" sz="1800" dirty="0"/>
              <a:t> dashboard</a:t>
            </a:r>
          </a:p>
          <a:p>
            <a:pPr marL="342900" indent="-342900">
              <a:buAutoNum type="arabicPeriod"/>
            </a:pPr>
            <a:r>
              <a:rPr lang="en-US" sz="1800" dirty="0"/>
              <a:t>Expose and edit two services within the </a:t>
            </a:r>
            <a:r>
              <a:rPr lang="en-US" sz="1800" dirty="0" err="1"/>
              <a:t>kubernetes</a:t>
            </a:r>
            <a:r>
              <a:rPr lang="en-US" sz="1800" dirty="0"/>
              <a:t> dashboard</a:t>
            </a:r>
          </a:p>
          <a:p>
            <a:pPr marL="0" indent="0">
              <a:buNone/>
            </a:pPr>
            <a:endParaRPr lang="en-US" dirty="0"/>
          </a:p>
        </p:txBody>
      </p:sp>
      <p:grpSp>
        <p:nvGrpSpPr>
          <p:cNvPr id="4" name="Shape 397"/>
          <p:cNvGrpSpPr/>
          <p:nvPr/>
        </p:nvGrpSpPr>
        <p:grpSpPr>
          <a:xfrm>
            <a:off x="990600" y="814552"/>
            <a:ext cx="5334000" cy="1066800"/>
            <a:chOff x="1295400" y="3024352"/>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24352"/>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55407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r>
              <a:rPr lang="en-US" dirty="0"/>
              <a:t>(Optional) Challenge: Replicate Vault Secrets into Kubernetes</a:t>
            </a:r>
          </a:p>
        </p:txBody>
      </p:sp>
    </p:spTree>
    <p:extLst>
      <p:ext uri="{BB962C8B-B14F-4D97-AF65-F5344CB8AC3E}">
        <p14:creationId xmlns:p14="http://schemas.microsoft.com/office/powerpoint/2010/main" val="15139250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933450" y="1143000"/>
            <a:ext cx="5391150" cy="1104900"/>
            <a:chOff x="1238250" y="2667000"/>
            <a:chExt cx="5391150" cy="11049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38250" y="2705100"/>
              <a:ext cx="1066800" cy="1066800"/>
            </a:xfrm>
            <a:prstGeom prst="rect">
              <a:avLst/>
            </a:prstGeom>
            <a:noFill/>
            <a:ln>
              <a:noFill/>
            </a:ln>
          </p:spPr>
        </p:pic>
        <p:sp>
          <p:nvSpPr>
            <p:cNvPr id="6" name="Shape 399"/>
            <p:cNvSpPr txBox="1"/>
            <p:nvPr/>
          </p:nvSpPr>
          <p:spPr>
            <a:xfrm>
              <a:off x="3200400" y="26670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27051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2385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16654356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Work</a:t>
            </a:r>
          </a:p>
        </p:txBody>
      </p:sp>
      <p:sp>
        <p:nvSpPr>
          <p:cNvPr id="7" name="Text Placeholder 6"/>
          <p:cNvSpPr>
            <a:spLocks noGrp="1"/>
          </p:cNvSpPr>
          <p:nvPr>
            <p:ph type="body" idx="1"/>
          </p:nvPr>
        </p:nvSpPr>
        <p:spPr/>
        <p:txBody>
          <a:bodyPr/>
          <a:lstStyle/>
          <a:p>
            <a:r>
              <a:rPr lang="en-US" dirty="0"/>
              <a:t>Part 4</a:t>
            </a:r>
          </a:p>
        </p:txBody>
      </p:sp>
    </p:spTree>
    <p:extLst>
      <p:ext uri="{BB962C8B-B14F-4D97-AF65-F5344CB8AC3E}">
        <p14:creationId xmlns:p14="http://schemas.microsoft.com/office/powerpoint/2010/main" val="6666832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solidFill>
                  <a:srgbClr val="E36C09"/>
                </a:solidFill>
              </a:rPr>
            </a:br>
            <a:endParaRPr lang="en-US" dirty="0"/>
          </a:p>
        </p:txBody>
      </p:sp>
      <p:sp>
        <p:nvSpPr>
          <p:cNvPr id="3" name="Content Placeholder 2"/>
          <p:cNvSpPr>
            <a:spLocks noGrp="1"/>
          </p:cNvSpPr>
          <p:nvPr>
            <p:ph idx="1"/>
          </p:nvPr>
        </p:nvSpPr>
        <p:spPr>
          <a:xfrm>
            <a:off x="628650" y="1676400"/>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lvl="1"/>
            <a:r>
              <a:rPr lang="en-US" sz="2000" b="0" dirty="0" err="1"/>
              <a:t>Comm</a:t>
            </a:r>
            <a:r>
              <a:rPr lang="en-US" sz="2000" b="0" dirty="0"/>
              <a:t> protocol</a:t>
            </a:r>
          </a:p>
          <a:p>
            <a:pPr lvl="1"/>
            <a:r>
              <a:rPr lang="en-US" sz="2000" b="0" dirty="0"/>
              <a:t>Common Divisor Service</a:t>
            </a:r>
          </a:p>
          <a:p>
            <a:pPr lvl="1"/>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838200" y="952500"/>
            <a:ext cx="5715000" cy="1066800"/>
            <a:chOff x="1143000" y="3162300"/>
            <a:chExt cx="5715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143000" y="31623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solidFill>
                  <a:srgbClr val="E36C09"/>
                </a:solidFill>
              </a:rPr>
            </a:br>
            <a:endParaRPr lang="en-US" dirty="0"/>
          </a:p>
        </p:txBody>
      </p:sp>
      <p:sp>
        <p:nvSpPr>
          <p:cNvPr id="3" name="Content Placeholder 2"/>
          <p:cNvSpPr>
            <a:spLocks noGrp="1"/>
          </p:cNvSpPr>
          <p:nvPr>
            <p:ph idx="1"/>
          </p:nvPr>
        </p:nvSpPr>
        <p:spPr>
          <a:xfrm>
            <a:off x="628650" y="1900237"/>
            <a:ext cx="7886700" cy="4652963"/>
          </a:xfrm>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lvl="1">
              <a:buFont typeface="Wingdings" panose="05000000000000000000" pitchFamily="2" charset="2"/>
              <a:buChar char="Ø"/>
            </a:pPr>
            <a:r>
              <a:rPr lang="en-US" dirty="0"/>
              <a:t>Great exercise, but requires a private registry either locally or use of cloud registry</a:t>
            </a:r>
          </a:p>
        </p:txBody>
      </p:sp>
      <p:grpSp>
        <p:nvGrpSpPr>
          <p:cNvPr id="4" name="Shape 397"/>
          <p:cNvGrpSpPr/>
          <p:nvPr/>
        </p:nvGrpSpPr>
        <p:grpSpPr>
          <a:xfrm>
            <a:off x="990600" y="838200"/>
            <a:ext cx="5562600" cy="1066800"/>
            <a:chOff x="1295400" y="3048000"/>
            <a:chExt cx="5562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480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a:t>Designed in 2012, Walmart Canada’s website failed on Black Friday for two years in a row. </a:t>
            </a:r>
          </a:p>
          <a:p>
            <a:r>
              <a:rPr lang="en-US" sz="2400" b="0"/>
              <a:t>Traffic was increasing every year, keeping the team off balance</a:t>
            </a:r>
          </a:p>
          <a:p>
            <a:r>
              <a:rPr lang="en-US" sz="2400" b="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lnSpcReduction="100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Use 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Objectives</a:t>
            </a:r>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a:t>Understand how to adopt, plan or improve your transition to 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a:t>				-Gene 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1.1 Monolithic App in Java</a:t>
            </a:r>
          </a:p>
        </p:txBody>
      </p:sp>
      <p:sp>
        <p:nvSpPr>
          <p:cNvPr id="3" name="Content Placeholder 2"/>
          <p:cNvSpPr>
            <a:spLocks noGrp="1"/>
          </p:cNvSpPr>
          <p:nvPr>
            <p:ph idx="1"/>
          </p:nvPr>
        </p:nvSpPr>
        <p:spPr>
          <a:xfrm>
            <a:off x="628650" y="2128837"/>
            <a:ext cx="7886700" cy="3967163"/>
          </a:xfrm>
        </p:spPr>
        <p:txBody>
          <a:bodyPr>
            <a:normAutofit fontScale="85000" lnSpcReduction="2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buNone/>
            </a:pPr>
            <a:r>
              <a:rPr lang="en-US" sz="2000" dirty="0"/>
              <a:t>Step by Step Instruction to complete the exercise</a:t>
            </a:r>
          </a:p>
          <a:p>
            <a:pPr marL="0" indent="0">
              <a:buNone/>
            </a:pPr>
            <a:r>
              <a:rPr lang="en-US" sz="2000" dirty="0">
                <a:hlinkClick r:id="rId3"/>
              </a:rPr>
              <a:t>https://github.com/techtown-training/microservices-bootcamp/blob/master/exercise/exercise1.1-monolithic_java_project.md</a:t>
            </a:r>
            <a:endParaRPr lang="en-US" sz="2000" dirty="0"/>
          </a:p>
          <a:p>
            <a:pPr marL="0" indent="0">
              <a:buNone/>
            </a:pPr>
            <a:endParaRPr lang="en-US" sz="2000" dirty="0"/>
          </a:p>
          <a:p>
            <a:pPr marL="0" indent="0">
              <a:buNone/>
            </a:pPr>
            <a:r>
              <a:rPr lang="en-US" sz="2000" dirty="0"/>
              <a:t>The source code can be found here !!</a:t>
            </a:r>
          </a:p>
          <a:p>
            <a:pPr marL="0" indent="0">
              <a:buNone/>
            </a:pPr>
            <a:r>
              <a:rPr lang="en-US" sz="2000" dirty="0">
                <a:solidFill>
                  <a:srgbClr val="0070C0"/>
                </a:solidFill>
                <a:hlinkClick r:id="rId4"/>
              </a:rPr>
              <a:t>https://github.com/techtown-training/microservices-bootcamp/tree/master/exercise/src_code/microservices_monolithic_docker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122620" y="6251352"/>
            <a:ext cx="7239001" cy="707886"/>
          </a:xfrm>
          <a:prstGeom prst="rect">
            <a:avLst/>
          </a:prstGeom>
          <a:noFill/>
        </p:spPr>
        <p:txBody>
          <a:bodyPr wrap="square" rtlCol="0">
            <a:spAutoFit/>
          </a:bodyPr>
          <a:lstStyle/>
          <a:p>
            <a:r>
              <a:rPr lang="en-US" sz="1400" dirty="0">
                <a:latin typeface="+mn-lt"/>
                <a:hlinkClick r:id="rId3"/>
              </a:rPr>
              <a:t>https://github.com/techtown-training/microservices-bootcamp/blob/master/exercise/src_code/microservices_monolithic_docker/README.md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p>
        </p:txBody>
      </p:sp>
      <p:sp>
        <p:nvSpPr>
          <p:cNvPr id="7" name="Text Placeholder 6"/>
          <p:cNvSpPr>
            <a:spLocks noGrp="1"/>
          </p:cNvSpPr>
          <p:nvPr>
            <p:ph type="body" idx="1"/>
          </p:nvPr>
        </p:nvSpPr>
        <p:spPr/>
        <p:txBody>
          <a:bodyPr>
            <a:normAutofit fontScale="92500" lnSpcReduction="20000"/>
          </a:bodyPr>
          <a:lstStyle/>
          <a:p>
            <a:r>
              <a:rPr lang="en-US" dirty="0"/>
              <a:t>Part 1</a:t>
            </a:r>
          </a:p>
          <a:p>
            <a:endParaRPr lang="en-US" dirty="0"/>
          </a:p>
          <a:p>
            <a:endParaRPr lang="en-US" dirty="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Reliably 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Queries in Microservices Architecture</a:t>
            </a: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a:latin typeface="+mn-lt"/>
              </a:rPr>
              <a:t>Deploy 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p>
          <a:p>
            <a:pPr marL="285750" indent="-285750">
              <a:buClr>
                <a:schemeClr val="accent3"/>
              </a:buClr>
              <a:buFont typeface="Wingdings" panose="05000000000000000000" pitchFamily="2" charset="2"/>
              <a:buChar char="§"/>
            </a:pPr>
            <a:r>
              <a:rPr lang="en-US" sz="1600" b="1" dirty="0">
                <a:latin typeface="+mn-lt"/>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35625</TotalTime>
  <Words>18639</Words>
  <Application>Microsoft Macintosh PowerPoint</Application>
  <PresentationFormat>On-screen Show (4:3)</PresentationFormat>
  <Paragraphs>2469</Paragraphs>
  <Slides>272</Slides>
  <Notes>272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272</vt:i4>
      </vt:variant>
    </vt:vector>
  </HeadingPairs>
  <TitlesOfParts>
    <vt:vector size="288" baseType="lpstr">
      <vt:lpstr>ＭＳ Ｐゴシック</vt:lpstr>
      <vt:lpstr>ヒラギノ明朝 ProN W3</vt:lpstr>
      <vt:lpstr>Arial</vt:lpstr>
      <vt:lpstr>Calibri</vt:lpstr>
      <vt:lpstr>Calibri Light</vt:lpstr>
      <vt:lpstr>Helvetica Neue</vt:lpstr>
      <vt:lpstr>Helvetica Neue Light</vt:lpstr>
      <vt:lpstr>Mangal</vt:lpstr>
      <vt:lpstr>Myriad Pro</vt:lpstr>
      <vt:lpstr>Palatino</vt:lpstr>
      <vt:lpstr>Segoe UI</vt:lpstr>
      <vt:lpstr>Segoe UI Symbol</vt:lpstr>
      <vt:lpstr>Source Sans Pro</vt:lpstr>
      <vt:lpstr>Times New Roman</vt:lpstr>
      <vt:lpstr>Wingdings</vt: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Exercise 1.1 Monolithic App in Java</vt:lpstr>
      <vt:lpstr>Sample Monolithic App in Java</vt:lpstr>
      <vt:lpstr>Project Structure</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Multi-Node Kubernetes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Kubernetes Connect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Converting Monolithic to Microservices - Java</vt:lpstr>
      <vt:lpstr>Successfully converted a Monolith to Microservices and deployed in Kubernetes.</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Wordpress on Kubernetes</vt:lpstr>
      <vt:lpstr>Kubernetes Dashboard (optional) </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1182</cp:revision>
  <cp:lastPrinted>2017-12-04T19:27:05Z</cp:lastPrinted>
  <dcterms:created xsi:type="dcterms:W3CDTF">2012-07-24T18:59:53Z</dcterms:created>
  <dcterms:modified xsi:type="dcterms:W3CDTF">2019-01-04T15:12:51Z</dcterms:modified>
</cp:coreProperties>
</file>